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74" r:id="rId5"/>
    <p:sldId id="275" r:id="rId6"/>
    <p:sldId id="276" r:id="rId7"/>
    <p:sldId id="258" r:id="rId8"/>
    <p:sldId id="282" r:id="rId9"/>
    <p:sldId id="285" r:id="rId10"/>
    <p:sldId id="284" r:id="rId11"/>
    <p:sldId id="280" r:id="rId12"/>
    <p:sldId id="283" r:id="rId13"/>
    <p:sldId id="25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63" r:id="rId22"/>
  </p:sldIdLst>
  <p:sldSz cx="6858000" cy="9906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17F2F-3C47-4CFF-8D31-97D5B6215D46}" v="34" dt="2021-07-03T11:33:26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ion Royale Pharmaceutique Charleroi" userId="ba231e4709b704b4" providerId="LiveId" clId="{89517F2F-3C47-4CFF-8D31-97D5B6215D46}"/>
    <pc:docChg chg="custSel addSld modSld">
      <pc:chgData name="Union Royale Pharmaceutique Charleroi" userId="ba231e4709b704b4" providerId="LiveId" clId="{89517F2F-3C47-4CFF-8D31-97D5B6215D46}" dt="2021-07-03T11:34:05.279" v="847" actId="1076"/>
      <pc:docMkLst>
        <pc:docMk/>
      </pc:docMkLst>
      <pc:sldChg chg="addSp delSp modSp mod">
        <pc:chgData name="Union Royale Pharmaceutique Charleroi" userId="ba231e4709b704b4" providerId="LiveId" clId="{89517F2F-3C47-4CFF-8D31-97D5B6215D46}" dt="2021-07-03T10:35:13.840" v="158" actId="1076"/>
        <pc:sldMkLst>
          <pc:docMk/>
          <pc:sldMk cId="1094769515" sldId="256"/>
        </pc:sldMkLst>
        <pc:spChg chg="del">
          <ac:chgData name="Union Royale Pharmaceutique Charleroi" userId="ba231e4709b704b4" providerId="LiveId" clId="{89517F2F-3C47-4CFF-8D31-97D5B6215D46}" dt="2021-07-03T10:00:43.229" v="0" actId="478"/>
          <ac:spMkLst>
            <pc:docMk/>
            <pc:sldMk cId="1094769515" sldId="256"/>
            <ac:spMk id="2" creationId="{17AC81BF-65BA-499D-8B1A-FA16AD91FC30}"/>
          </ac:spMkLst>
        </pc:spChg>
        <pc:spChg chg="mod ord">
          <ac:chgData name="Union Royale Pharmaceutique Charleroi" userId="ba231e4709b704b4" providerId="LiveId" clId="{89517F2F-3C47-4CFF-8D31-97D5B6215D46}" dt="2021-07-03T10:32:19.265" v="61" actId="20577"/>
          <ac:spMkLst>
            <pc:docMk/>
            <pc:sldMk cId="1094769515" sldId="256"/>
            <ac:spMk id="3" creationId="{F3C4E878-2A48-43E0-8106-5009A68FC934}"/>
          </ac:spMkLst>
        </pc:spChg>
        <pc:spChg chg="add del mod">
          <ac:chgData name="Union Royale Pharmaceutique Charleroi" userId="ba231e4709b704b4" providerId="LiveId" clId="{89517F2F-3C47-4CFF-8D31-97D5B6215D46}" dt="2021-07-03T10:18:37.329" v="21" actId="478"/>
          <ac:spMkLst>
            <pc:docMk/>
            <pc:sldMk cId="1094769515" sldId="256"/>
            <ac:spMk id="6" creationId="{D7C34139-06F1-4302-86D9-FA72C93A0828}"/>
          </ac:spMkLst>
        </pc:spChg>
        <pc:spChg chg="add mod">
          <ac:chgData name="Union Royale Pharmaceutique Charleroi" userId="ba231e4709b704b4" providerId="LiveId" clId="{89517F2F-3C47-4CFF-8D31-97D5B6215D46}" dt="2021-07-03T10:34:40.146" v="153" actId="1076"/>
          <ac:spMkLst>
            <pc:docMk/>
            <pc:sldMk cId="1094769515" sldId="256"/>
            <ac:spMk id="9" creationId="{9275D8C9-EC95-465E-86C0-E43D11E60925}"/>
          </ac:spMkLst>
        </pc:spChg>
        <pc:picChg chg="add mod ord">
          <ac:chgData name="Union Royale Pharmaceutique Charleroi" userId="ba231e4709b704b4" providerId="LiveId" clId="{89517F2F-3C47-4CFF-8D31-97D5B6215D46}" dt="2021-07-03T10:35:13.840" v="158" actId="1076"/>
          <ac:picMkLst>
            <pc:docMk/>
            <pc:sldMk cId="1094769515" sldId="256"/>
            <ac:picMk id="5" creationId="{9CC782A1-2856-4A55-9F28-705B9886D543}"/>
          </ac:picMkLst>
        </pc:picChg>
        <pc:picChg chg="add mod">
          <ac:chgData name="Union Royale Pharmaceutique Charleroi" userId="ba231e4709b704b4" providerId="LiveId" clId="{89517F2F-3C47-4CFF-8D31-97D5B6215D46}" dt="2021-07-03T10:32:51.835" v="71" actId="1036"/>
          <ac:picMkLst>
            <pc:docMk/>
            <pc:sldMk cId="1094769515" sldId="256"/>
            <ac:picMk id="1026" creationId="{86FA4A67-7B95-43AC-8B3C-ACC6DF8343C3}"/>
          </ac:picMkLst>
        </pc:picChg>
        <pc:picChg chg="add del">
          <ac:chgData name="Union Royale Pharmaceutique Charleroi" userId="ba231e4709b704b4" providerId="LiveId" clId="{89517F2F-3C47-4CFF-8D31-97D5B6215D46}" dt="2021-07-03T10:32:31.154" v="63" actId="478"/>
          <ac:picMkLst>
            <pc:docMk/>
            <pc:sldMk cId="1094769515" sldId="256"/>
            <ac:picMk id="1028" creationId="{A2689A2D-FEC3-4D01-BA5B-6D4C4E20B8BF}"/>
          </ac:picMkLst>
        </pc:picChg>
      </pc:sldChg>
      <pc:sldChg chg="addSp delSp modSp new mod">
        <pc:chgData name="Union Royale Pharmaceutique Charleroi" userId="ba231e4709b704b4" providerId="LiveId" clId="{89517F2F-3C47-4CFF-8D31-97D5B6215D46}" dt="2021-07-03T11:34:05.279" v="847" actId="1076"/>
        <pc:sldMkLst>
          <pc:docMk/>
          <pc:sldMk cId="3899184857" sldId="257"/>
        </pc:sldMkLst>
        <pc:spChg chg="del mod">
          <ac:chgData name="Union Royale Pharmaceutique Charleroi" userId="ba231e4709b704b4" providerId="LiveId" clId="{89517F2F-3C47-4CFF-8D31-97D5B6215D46}" dt="2021-07-03T10:35:07.358" v="156" actId="478"/>
          <ac:spMkLst>
            <pc:docMk/>
            <pc:sldMk cId="3899184857" sldId="257"/>
            <ac:spMk id="2" creationId="{0426E5D4-16D6-4C0D-924C-2607ED30283F}"/>
          </ac:spMkLst>
        </pc:spChg>
        <pc:spChg chg="del">
          <ac:chgData name="Union Royale Pharmaceutique Charleroi" userId="ba231e4709b704b4" providerId="LiveId" clId="{89517F2F-3C47-4CFF-8D31-97D5B6215D46}" dt="2021-07-03T10:35:10.878" v="157" actId="478"/>
          <ac:spMkLst>
            <pc:docMk/>
            <pc:sldMk cId="3899184857" sldId="257"/>
            <ac:spMk id="3" creationId="{D273EE60-847B-43C3-96B3-D7308DC3CA6F}"/>
          </ac:spMkLst>
        </pc:spChg>
        <pc:spChg chg="add mod">
          <ac:chgData name="Union Royale Pharmaceutique Charleroi" userId="ba231e4709b704b4" providerId="LiveId" clId="{89517F2F-3C47-4CFF-8D31-97D5B6215D46}" dt="2021-07-03T11:23:37.058" v="344" actId="1076"/>
          <ac:spMkLst>
            <pc:docMk/>
            <pc:sldMk cId="3899184857" sldId="257"/>
            <ac:spMk id="5" creationId="{8B0BC61E-63CA-4B83-871E-CE87C24A6351}"/>
          </ac:spMkLst>
        </pc:spChg>
        <pc:spChg chg="add mod">
          <ac:chgData name="Union Royale Pharmaceutique Charleroi" userId="ba231e4709b704b4" providerId="LiveId" clId="{89517F2F-3C47-4CFF-8D31-97D5B6215D46}" dt="2021-07-03T11:11:21.057" v="271" actId="20577"/>
          <ac:spMkLst>
            <pc:docMk/>
            <pc:sldMk cId="3899184857" sldId="257"/>
            <ac:spMk id="8" creationId="{2C3EFB1C-930E-4A06-B38F-EAEC0D5F6F70}"/>
          </ac:spMkLst>
        </pc:spChg>
        <pc:spChg chg="add mod ord">
          <ac:chgData name="Union Royale Pharmaceutique Charleroi" userId="ba231e4709b704b4" providerId="LiveId" clId="{89517F2F-3C47-4CFF-8D31-97D5B6215D46}" dt="2021-07-03T11:19:56.683" v="341" actId="207"/>
          <ac:spMkLst>
            <pc:docMk/>
            <pc:sldMk cId="3899184857" sldId="257"/>
            <ac:spMk id="12" creationId="{6941753C-6118-4EE3-B299-9B552B6E27BB}"/>
          </ac:spMkLst>
        </pc:spChg>
        <pc:spChg chg="add mod">
          <ac:chgData name="Union Royale Pharmaceutique Charleroi" userId="ba231e4709b704b4" providerId="LiveId" clId="{89517F2F-3C47-4CFF-8D31-97D5B6215D46}" dt="2021-07-03T11:32:50.208" v="810" actId="255"/>
          <ac:spMkLst>
            <pc:docMk/>
            <pc:sldMk cId="3899184857" sldId="257"/>
            <ac:spMk id="15" creationId="{EB885BC5-FFC2-426F-96BA-74231AF880F5}"/>
          </ac:spMkLst>
        </pc:spChg>
        <pc:spChg chg="add mod">
          <ac:chgData name="Union Royale Pharmaceutique Charleroi" userId="ba231e4709b704b4" providerId="LiveId" clId="{89517F2F-3C47-4CFF-8D31-97D5B6215D46}" dt="2021-07-03T11:33:16.795" v="814" actId="255"/>
          <ac:spMkLst>
            <pc:docMk/>
            <pc:sldMk cId="3899184857" sldId="257"/>
            <ac:spMk id="16" creationId="{FA56FF85-A238-41FD-844D-8D87782F1E50}"/>
          </ac:spMkLst>
        </pc:spChg>
        <pc:spChg chg="add mod">
          <ac:chgData name="Union Royale Pharmaceutique Charleroi" userId="ba231e4709b704b4" providerId="LiveId" clId="{89517F2F-3C47-4CFF-8D31-97D5B6215D46}" dt="2021-07-03T11:34:05.279" v="847" actId="1076"/>
          <ac:spMkLst>
            <pc:docMk/>
            <pc:sldMk cId="3899184857" sldId="257"/>
            <ac:spMk id="18" creationId="{B15157A8-DAEB-4342-8556-6E58885ABF1C}"/>
          </ac:spMkLst>
        </pc:spChg>
        <pc:picChg chg="add mod">
          <ac:chgData name="Union Royale Pharmaceutique Charleroi" userId="ba231e4709b704b4" providerId="LiveId" clId="{89517F2F-3C47-4CFF-8D31-97D5B6215D46}" dt="2021-07-03T11:33:20.310" v="815" actId="1076"/>
          <ac:picMkLst>
            <pc:docMk/>
            <pc:sldMk cId="3899184857" sldId="257"/>
            <ac:picMk id="4" creationId="{B315D94F-A963-43BC-948B-3A69640CBDD1}"/>
          </ac:picMkLst>
        </pc:picChg>
        <pc:picChg chg="add del">
          <ac:chgData name="Union Royale Pharmaceutique Charleroi" userId="ba231e4709b704b4" providerId="LiveId" clId="{89517F2F-3C47-4CFF-8D31-97D5B6215D46}" dt="2021-07-03T11:11:32.558" v="273" actId="478"/>
          <ac:picMkLst>
            <pc:docMk/>
            <pc:sldMk cId="3899184857" sldId="257"/>
            <ac:picMk id="7" creationId="{9AE94916-6815-46A4-8EEE-390980FA3450}"/>
          </ac:picMkLst>
        </pc:picChg>
        <pc:picChg chg="add mod">
          <ac:chgData name="Union Royale Pharmaceutique Charleroi" userId="ba231e4709b704b4" providerId="LiveId" clId="{89517F2F-3C47-4CFF-8D31-97D5B6215D46}" dt="2021-07-03T11:11:26.602" v="272" actId="1076"/>
          <ac:picMkLst>
            <pc:docMk/>
            <pc:sldMk cId="3899184857" sldId="257"/>
            <ac:picMk id="9" creationId="{232B13C2-857E-4405-B6DA-51D77424F9ED}"/>
          </ac:picMkLst>
        </pc:picChg>
        <pc:picChg chg="add mod">
          <ac:chgData name="Union Royale Pharmaceutique Charleroi" userId="ba231e4709b704b4" providerId="LiveId" clId="{89517F2F-3C47-4CFF-8D31-97D5B6215D46}" dt="2021-07-03T11:11:03.703" v="260" actId="1076"/>
          <ac:picMkLst>
            <pc:docMk/>
            <pc:sldMk cId="3899184857" sldId="257"/>
            <ac:picMk id="11" creationId="{827BBC5A-EC8B-4BD8-B407-0742FA78140E}"/>
          </ac:picMkLst>
        </pc:picChg>
        <pc:picChg chg="add del mod">
          <ac:chgData name="Union Royale Pharmaceutique Charleroi" userId="ba231e4709b704b4" providerId="LiveId" clId="{89517F2F-3C47-4CFF-8D31-97D5B6215D46}" dt="2021-07-03T11:19:33.416" v="340" actId="478"/>
          <ac:picMkLst>
            <pc:docMk/>
            <pc:sldMk cId="3899184857" sldId="257"/>
            <ac:picMk id="13" creationId="{6FC88C77-5D99-4223-8AA6-41CB314F728C}"/>
          </ac:picMkLst>
        </pc:picChg>
        <pc:picChg chg="add mod">
          <ac:chgData name="Union Royale Pharmaceutique Charleroi" userId="ba231e4709b704b4" providerId="LiveId" clId="{89517F2F-3C47-4CFF-8D31-97D5B6215D46}" dt="2021-07-03T11:32:41.963" v="809" actId="1076"/>
          <ac:picMkLst>
            <pc:docMk/>
            <pc:sldMk cId="3899184857" sldId="257"/>
            <ac:picMk id="17" creationId="{A41435BD-7977-4701-A6D6-2896418ACE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5325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6938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40696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2255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75888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66929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06838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7747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71293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2350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8998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7685-1DF4-4D1A-A4F1-F7C5715DBA81}" type="datetimeFigureOut">
              <a:rPr lang="fr-BE" smtClean="0"/>
              <a:pPr/>
              <a:t>08-04-22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1C6F-414B-4330-9B52-94A10A9304B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02109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rpc.webphar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FD83.3939A06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2942" y="2254160"/>
            <a:ext cx="66450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Entrez l’url « urpc.webphar.net » dans la barre d’adresse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.(pas dans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google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Une image contenant texte&#10;&#10;Description générée automatiquement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3042933"/>
            <a:ext cx="6647290" cy="33236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383" y="171984"/>
            <a:ext cx="60163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Bonjour à tous ,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Voici un mode d’emploi que j’ai réalisé avec l’aide de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WEBphar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et de nos tarificatrices.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J’ai voulu qu’il soit le plus visuel possible pour vous faciliter l’utilisation .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Pharmacien Didier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Tenret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Pour le CD de l’URPC </a:t>
            </a:r>
          </a:p>
          <a:p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200" b="1" dirty="0" smtClean="0">
                <a:latin typeface="Arial" pitchFamily="34" charset="0"/>
                <a:cs typeface="Arial" pitchFamily="34" charset="0"/>
              </a:rPr>
              <a:t>Avec </a:t>
            </a: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la plate-forme WEBPHAR, vous pouvez : </a:t>
            </a:r>
          </a:p>
          <a:p>
            <a:pPr marL="342900" indent="-342900">
              <a:buAutoNum type="arabicPeriod"/>
            </a:pP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Accéder à vos documents (comptables et de tarification) </a:t>
            </a:r>
          </a:p>
          <a:p>
            <a:pPr marL="342900" indent="-342900">
              <a:buAutoNum type="arabicPeriod"/>
            </a:pP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 Avoir des statistiques de tarification </a:t>
            </a:r>
          </a:p>
          <a:p>
            <a:pPr marL="342900" indent="-342900">
              <a:buAutoNum type="arabicPeriod"/>
            </a:pP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Consulter des anciennes ordonnances tarifiées (depuis janvier 2021) </a:t>
            </a:r>
          </a:p>
          <a:p>
            <a:pPr marL="342900" indent="-342900">
              <a:buAutoNum type="arabicPeriod"/>
            </a:pP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Avoir la liste de tarification (corrections)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461" y="2483390"/>
            <a:ext cx="2562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hlinkClick r:id="rId3"/>
              </a:rPr>
              <a:t>http://urpc.webphar.net/</a:t>
            </a:r>
            <a:endParaRPr lang="fr-FR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1344" y="2779672"/>
            <a:ext cx="5023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L’écran ci-dessous apparait.</a:t>
            </a:r>
            <a:endParaRPr kumimoji="0" lang="fr-FR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3004457" y="3883068"/>
            <a:ext cx="498764" cy="6531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01241" y="4114139"/>
            <a:ext cx="16051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Cliquez ici 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6399475"/>
            <a:ext cx="6647290" cy="3506525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606140" y="6499263"/>
            <a:ext cx="2367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Vous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obtenez ceci :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en arc 16"/>
          <p:cNvCxnSpPr/>
          <p:nvPr/>
        </p:nvCxnSpPr>
        <p:spPr>
          <a:xfrm rot="10800000" flipV="1">
            <a:off x="2505206" y="2530257"/>
            <a:ext cx="2179529" cy="751561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476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3448" y="553262"/>
            <a:ext cx="65670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Vous avez la possibilité de visualiser le récapitulatif de votre tarification en cliquant sur le bouton « récapitulatif » : </a:t>
            </a:r>
            <a:endParaRPr kumimoji="0" lang="fr-BE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Une image contenant table&#10;&#10;Description générée automatiquemen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85" y="1135152"/>
            <a:ext cx="6495803" cy="3059763"/>
          </a:xfrm>
          <a:prstGeom prst="rect">
            <a:avLst/>
          </a:prstGeom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1255" y="4378886"/>
            <a:ext cx="66145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tableau central vous donne les modifications et/ou les corrections qui ont été apportées lors du traitement des échantillons, des rectificatifs ou des ordonnances PHARMANET.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0"/>
            <a:ext cx="1537396" cy="5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23" y="261255"/>
            <a:ext cx="3162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0" name="Image 43" descr="InformationNonRepon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0179" y="1215189"/>
            <a:ext cx="161925" cy="161925"/>
          </a:xfrm>
          <a:prstGeom prst="rect">
            <a:avLst/>
          </a:prstGeom>
          <a:noFill/>
        </p:spPr>
      </p:pic>
      <p:pic>
        <p:nvPicPr>
          <p:cNvPr id="17419" name="Picture 11" descr="Infor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0179" y="1377114"/>
            <a:ext cx="161925" cy="161925"/>
          </a:xfrm>
          <a:prstGeom prst="rect">
            <a:avLst/>
          </a:prstGeom>
          <a:noFill/>
        </p:spPr>
      </p:pic>
      <p:pic>
        <p:nvPicPr>
          <p:cNvPr id="17418" name="Image 45" descr="InformationNonRepon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0179" y="1539039"/>
            <a:ext cx="161925" cy="161925"/>
          </a:xfrm>
          <a:prstGeom prst="rect">
            <a:avLst/>
          </a:prstGeom>
          <a:noFill/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1479156"/>
            <a:ext cx="6858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Lorsque vous voulez transférer votre fichier de tarification et/ou visualiser celui-ci, vous avez directement accès à cette application en cliquant simplement sur l’icône :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2377985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ce niveau, vous visualisez l’ensemble de vos fichiers de tarification qui ont déjà été traités avec </a:t>
            </a:r>
            <a:r>
              <a:rPr kumimoji="0" lang="fr-BE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WEBphar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(ils sont en</a:t>
            </a:r>
            <a:r>
              <a:rPr kumimoji="0" lang="fr-BE" sz="12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noir)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Lorsque le fichier est en rouge , c’est qu’il est en cours de traitement au sein de votre OT et vous n’y avez pas encore accès.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2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8823" y="1864212"/>
            <a:ext cx="526584" cy="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66256" y="201880"/>
            <a:ext cx="6287984" cy="11281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267205" y="872740"/>
            <a:ext cx="305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Avoir la liste des corrections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775" y="3081403"/>
            <a:ext cx="6133193" cy="193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lèche vers le bas 11"/>
          <p:cNvSpPr/>
          <p:nvPr/>
        </p:nvSpPr>
        <p:spPr>
          <a:xfrm rot="5400000">
            <a:off x="1655425" y="3185193"/>
            <a:ext cx="195046" cy="6137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469" y="5932835"/>
            <a:ext cx="6435292" cy="39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21013" y="5047989"/>
            <a:ext cx="643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Cliquer sur le mois qui vous intéresse.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Le tableau ci-dessous apparait avec les corrections 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89063" y="328390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1°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364" y="5002062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1°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Image 43" descr="InformationNonRepon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179" y="1215189"/>
            <a:ext cx="161925" cy="161925"/>
          </a:xfrm>
          <a:prstGeom prst="rect">
            <a:avLst/>
          </a:prstGeom>
          <a:noFill/>
        </p:spPr>
      </p:pic>
      <p:pic>
        <p:nvPicPr>
          <p:cNvPr id="17419" name="Picture 11" descr="In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0179" y="1377114"/>
            <a:ext cx="161925" cy="161925"/>
          </a:xfrm>
          <a:prstGeom prst="rect">
            <a:avLst/>
          </a:prstGeom>
          <a:noFill/>
        </p:spPr>
      </p:pic>
      <p:pic>
        <p:nvPicPr>
          <p:cNvPr id="17418" name="Image 45" descr="InformationNonRepon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179" y="1539039"/>
            <a:ext cx="161925" cy="161925"/>
          </a:xfrm>
          <a:prstGeom prst="rect">
            <a:avLst/>
          </a:prstGeom>
          <a:noFill/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00208" y="384620"/>
            <a:ext cx="6858000" cy="7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Comprendre les corrections :</a:t>
            </a:r>
            <a:endParaRPr kumimoji="0" lang="fr-BE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2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Vous pouvez constater que chaque compte comporte une couleur qui lui est propre. Chaque couleur a une signification qui est décrite ci-dessous.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FFCC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█ 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Le compte est en cours de contrôle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█  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Le compte a été contrôlé mais n’a pas encore été corrigé en 1</a:t>
            </a:r>
            <a:r>
              <a:rPr kumimoji="0" lang="fr-BE" sz="1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ère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vérification.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█ 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Le compte a été contrôlé mais présente une anomalie au niveau des montants.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█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La 1</a:t>
            </a:r>
            <a:r>
              <a:rPr kumimoji="0" lang="fr-BE" sz="1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ère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vérification a été faite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█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La 2</a:t>
            </a:r>
            <a:r>
              <a:rPr kumimoji="0" lang="fr-BE" sz="1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ème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vérification est terminée et le compte est facturable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█  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Le compte a été facturé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█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CC99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L’échantillon a été réalisé sur le compte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BE" sz="1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cliquant sur une ligne de tarification, vous avez accès à l’ensemble des ordonnances, informations, erreurs et commentaires éventuels de votre fichier de tarification.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erreurs peuvent apparaître en différente couleur selon leur degré de gravité :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Rouge </a:t>
            </a:r>
            <a:r>
              <a:rPr kumimoji="0" lang="fr-BE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Erreur bloquante qui doit obligatoirement être corrigée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Bleu</a:t>
            </a: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Erreur non bloquante qui est déjà corrigée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Noir</a:t>
            </a: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BE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Information concernant l’ordonnance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BE" sz="1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dessous de l’écran vous donne les renseignements suivants :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Nombre total d’ordonnances du compte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Erreur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Nombre d’erreurs non corrigées.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Correction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Nombre d’erreurs corrigées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Première Ordonnance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Donne le numéro de la première ordonnance du compte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Dernière Ordonnance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Donne le numéro de la dernière ordonnance du compte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BE" sz="1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Vous avez en outre la possibilité :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trier les erreurs par numéro d’ordonnance en cliquant sur le libellé de la colonne 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trier les erreurs par libellé en cliquant sur le libellé de la colonne 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rechercher une ordonnance précise en entrant le numéro de l’ordonnance dans la boîte de recherche sauf si vous êtes en mode « scroll ».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n’afficher que les ordonnances qui comportent une erreur en cliquant sur le bouton « </a:t>
            </a:r>
            <a:r>
              <a:rPr kumimoji="0" lang="fr-BE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Erreur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»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n’afficher que les ordonnances qui ont été corrigées en cliquant sur le bouton « </a:t>
            </a:r>
            <a:r>
              <a:rPr kumimoji="0" lang="fr-BE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Correction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»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D’afficher l’entièreté des erreurs (non corrigées et corrigées), en cliquant sur le bouton « </a:t>
            </a:r>
            <a:r>
              <a:rPr kumimoji="0" lang="fr-BE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80" y="287608"/>
            <a:ext cx="6703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Lors de la suppression, modification ou ajout d’une ordonnance ou d’une ligne de tarification, la personne qui a corrigé votre fichier peut vous ajouter une explication : 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324853" y="823441"/>
            <a:ext cx="653314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Indique qu’un commentaire a été </a:t>
            </a:r>
            <a:r>
              <a:rPr lang="fr-BE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inscrit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pour la suppression, la modification ou l’ajout effectué.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BE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: Indique qu’il n’y a aucun commentaire annexé à la suppression, la modification ou l’ajout effectué. </a:t>
            </a:r>
            <a:endParaRPr lang="fr-FR" sz="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3" descr="InformationNonRepon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50" y="989558"/>
            <a:ext cx="161925" cy="161925"/>
          </a:xfrm>
          <a:prstGeom prst="rect">
            <a:avLst/>
          </a:prstGeom>
          <a:noFill/>
        </p:spPr>
      </p:pic>
      <p:pic>
        <p:nvPicPr>
          <p:cNvPr id="6" name="Picture 11" descr="In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50" y="1151483"/>
            <a:ext cx="161925" cy="161925"/>
          </a:xfrm>
          <a:prstGeom prst="rect">
            <a:avLst/>
          </a:prstGeom>
          <a:noFill/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66254" y="1522358"/>
            <a:ext cx="669174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 visualiser le commentaire, cliquez simplement sur l’image.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L’utilisateur a également la possibilité de mettre un commentaire général concernant votre fichier de tarification 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97827" y="2538486"/>
            <a:ext cx="6341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Indique qu’il n’y a aucun commentaire annexé.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Vous avez un commentaire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indique qu’il y a un commentaire.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43" descr="InformationNonRepon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25" y="2614458"/>
            <a:ext cx="161925" cy="161925"/>
          </a:xfrm>
          <a:prstGeom prst="rect">
            <a:avLst/>
          </a:prstGeom>
          <a:noFill/>
        </p:spPr>
      </p:pic>
      <p:pic>
        <p:nvPicPr>
          <p:cNvPr id="10" name="Picture 11" descr="In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25" y="2776383"/>
            <a:ext cx="161925" cy="161925"/>
          </a:xfrm>
          <a:prstGeom prst="rect">
            <a:avLst/>
          </a:prstGeom>
          <a:noFill/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07818" y="3487560"/>
            <a:ext cx="6430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Vous avez la possibilité d’imprimer la liste des erreurs de tarifications pour le fichier que vous visionnez en cliquant sur le bouton « imprimer » 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fr-BE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N.B.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 des commentaires de suppression, ajout et/ou modification ont été annexés par la personne qui a corrigé votre compte, ils apparaîtront en dessous des erreurs de tarification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Idem pour le commentaire général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fr-BE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fr-BE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214" y="224366"/>
            <a:ext cx="601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Entrez votre nom d’utilisateur qui commence par URPC_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Ensuite insérez votre mot de passe composé d’une clef de chiffres avec votre n° APB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Et pour « Société » vous entrez « URPC » </a:t>
            </a:r>
          </a:p>
          <a:p>
            <a:r>
              <a:rPr lang="fr-F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Attention, même si vous voyez apparaitre les données en majuscule, votre clavier doit être en minuscule</a:t>
            </a: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endParaRPr lang="fr-FR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21" y="1462170"/>
            <a:ext cx="4191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63834" y="1781298"/>
            <a:ext cx="795646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56853" y="3262470"/>
            <a:ext cx="6016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Une fois connecté, vous arrivez sur l’écran ci-dessous où apparait directement la date du prochain ramassage de vos ordonnances.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En cliquant sur l’icône correspondant, vous pouvez avoir accès à votre tarification, à vos statistiques, au tarif des spécialités et à tous vos documents</a:t>
            </a:r>
          </a:p>
          <a:p>
            <a:endParaRPr lang="fr-FR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75" y="4318829"/>
            <a:ext cx="6550891" cy="48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90005" y="3478170"/>
            <a:ext cx="3645724" cy="20188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540" y="5330041"/>
            <a:ext cx="3645724" cy="31073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694" y="245726"/>
            <a:ext cx="6803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Accédez aux différents modules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Soit cliquez sur l’icône 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(cfr flèches en vert)</a:t>
            </a: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Soit via le menu qui contient plus de fonctionnalités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(cfr flèches rouges)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73" y="1637787"/>
            <a:ext cx="6582427" cy="346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91" y="5802943"/>
            <a:ext cx="1085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èche vers le bas 6"/>
          <p:cNvSpPr/>
          <p:nvPr/>
        </p:nvSpPr>
        <p:spPr>
          <a:xfrm>
            <a:off x="265519" y="5173249"/>
            <a:ext cx="498764" cy="6531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5400000">
            <a:off x="1083651" y="4547992"/>
            <a:ext cx="307782" cy="7566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276606" y="6821176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Cliquez ensuite </a:t>
            </a: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EN HAUT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de la colonne sur 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« GESTION DE LA TARIFICATION »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3127" y="5844145"/>
            <a:ext cx="559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Choisissez dans le menu (dans la colonne de gauche </a:t>
            </a: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EN BAS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) la rubrique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 « TARIFICATION » par exemple . 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99" y="7459640"/>
            <a:ext cx="52197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lèche vers le bas 11"/>
          <p:cNvSpPr/>
          <p:nvPr/>
        </p:nvSpPr>
        <p:spPr>
          <a:xfrm>
            <a:off x="593284" y="7592860"/>
            <a:ext cx="408800" cy="6531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 rot="16200000">
            <a:off x="4693235" y="2195187"/>
            <a:ext cx="307782" cy="7566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Flèche vers le bas 12"/>
          <p:cNvSpPr/>
          <p:nvPr/>
        </p:nvSpPr>
        <p:spPr>
          <a:xfrm rot="16200000">
            <a:off x="4795531" y="3337143"/>
            <a:ext cx="307782" cy="7566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" name="Flèche vers le bas 14"/>
          <p:cNvSpPr/>
          <p:nvPr/>
        </p:nvSpPr>
        <p:spPr>
          <a:xfrm rot="16200000">
            <a:off x="3705767" y="2823576"/>
            <a:ext cx="307782" cy="7566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" name="Flèche vers le bas 15"/>
          <p:cNvSpPr/>
          <p:nvPr/>
        </p:nvSpPr>
        <p:spPr>
          <a:xfrm rot="16200000">
            <a:off x="799728" y="2222327"/>
            <a:ext cx="307782" cy="7566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777" y="290103"/>
            <a:ext cx="31527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6256" y="201880"/>
            <a:ext cx="6287984" cy="11281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338" name="Image 56" descr="documentpharmacien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675" y="658813"/>
            <a:ext cx="552450" cy="55245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6254" y="1499984"/>
            <a:ext cx="6436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Lorsque vous voulez visualiser vos documents mensuels, un clic sur l’icône vous conduit à l’écran de sélection de vos documents.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467" y="1734251"/>
            <a:ext cx="697263" cy="79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Une image contenant texte&#10;&#10;Description générée automatiquement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61256" y="2522225"/>
            <a:ext cx="6347361" cy="3522315"/>
          </a:xfrm>
          <a:prstGeom prst="rect">
            <a:avLst/>
          </a:prstGeom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4379" y="6254867"/>
            <a:ext cx="65451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Vous sélectionnez le document désiré dans la liste déroulante des documents ainsi que la date de facturation pour laquelle vous voulez imprimer le document , cliquez ensuite sur « Visualiser » et le document apparait.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Attention, la 1</a:t>
            </a:r>
            <a:r>
              <a:rPr kumimoji="0" lang="fr-BE" sz="1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ère</a:t>
            </a: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fois que vous vous connectez, une petite croix rouge apparait dans le coin supérieur droit de l’écran que ce soit dans les documents ou dans certaines formes de tarification à afficher : </a:t>
            </a:r>
            <a:endParaRPr kumimoji="0" lang="fr-B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Une image contenant texte&#10;&#10;Description générée automatiquement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03221" y="7811545"/>
            <a:ext cx="2827798" cy="1629338"/>
          </a:xfrm>
          <a:prstGeom prst="rect">
            <a:avLst/>
          </a:prstGeom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78131" y="7828946"/>
            <a:ext cx="3206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Vous devez cliquer dessus pour cocher « Toujours » autoriser les fenêtres contextuelles de l’application WEBPHAR puis cliquer sur « terminer »</a:t>
            </a: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5403272" y="7445828"/>
            <a:ext cx="296884" cy="65314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id:image001.png@01D7FD83.3939A06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75797"/>
            <a:ext cx="6645910" cy="4996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èche vers le bas 2"/>
          <p:cNvSpPr/>
          <p:nvPr/>
        </p:nvSpPr>
        <p:spPr>
          <a:xfrm>
            <a:off x="3561946" y="4577367"/>
            <a:ext cx="296884" cy="65314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>
            <a:off x="3526456" y="1335214"/>
            <a:ext cx="296884" cy="65314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2787420" y="1986567"/>
            <a:ext cx="296884" cy="65314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834" y="261873"/>
            <a:ext cx="2099958" cy="9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6256" y="201880"/>
            <a:ext cx="6287984" cy="11281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6254" y="1499984"/>
            <a:ext cx="6436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Lorsque vous voulez visualiser vos documents statistiques</a:t>
            </a:r>
            <a:r>
              <a:rPr kumimoji="0" lang="fr-BE" sz="12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un clic sur l’icône vous conduit à l’écran de sélection de vos </a:t>
            </a:r>
            <a:r>
              <a:rPr lang="fr-BE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statistiques.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8979" y="1728266"/>
            <a:ext cx="630651" cy="60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94153" y="2257423"/>
            <a:ext cx="6356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Vous pouvez facilement trouver des statistiques de tarification liées à votre officine. 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Chaque tableau statistique donne également une moyenne pour l’ensemble des pharmacies traitées par votre OT et permet de vous situer par rapport à cette moyenne.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551" y="3084208"/>
            <a:ext cx="29813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218" y="3074684"/>
            <a:ext cx="1114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4038" y="3111870"/>
            <a:ext cx="914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88097" y="5743225"/>
            <a:ext cx="6281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Il s’agit d’un tableau reprenant les différentes statistiques mises à votre disposition. 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Il vous suffit de cliquer sur la statistique souhaitée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31" y="211151"/>
            <a:ext cx="3162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0" name="Image 43" descr="InformationNonRepon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0179" y="1215189"/>
            <a:ext cx="161925" cy="161925"/>
          </a:xfrm>
          <a:prstGeom prst="rect">
            <a:avLst/>
          </a:prstGeom>
          <a:noFill/>
        </p:spPr>
      </p:pic>
      <p:pic>
        <p:nvPicPr>
          <p:cNvPr id="17419" name="Picture 11" descr="Infor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0179" y="1377114"/>
            <a:ext cx="161925" cy="161925"/>
          </a:xfrm>
          <a:prstGeom prst="rect">
            <a:avLst/>
          </a:prstGeom>
          <a:noFill/>
        </p:spPr>
      </p:pic>
      <p:pic>
        <p:nvPicPr>
          <p:cNvPr id="17418" name="Image 45" descr="InformationNonRepon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0179" y="1539039"/>
            <a:ext cx="161925" cy="161925"/>
          </a:xfrm>
          <a:prstGeom prst="rect">
            <a:avLst/>
          </a:prstGeom>
          <a:noFill/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1905041"/>
            <a:ext cx="6858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Lorsque vous voulez transférer votre fichier de tarification et/ou visualiser celui-ci, vous avez directement accès à cette application en cliquant simplement sur l’icône :</a:t>
            </a:r>
            <a:endParaRPr kumimoji="0" lang="fr-FR" sz="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030" y="2114732"/>
            <a:ext cx="526584" cy="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66256" y="201880"/>
            <a:ext cx="6287984" cy="16644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64605" y="1046676"/>
            <a:ext cx="4473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dirty="0" smtClean="0">
                <a:latin typeface="Arial" pitchFamily="34" charset="0"/>
                <a:cs typeface="Arial" pitchFamily="34" charset="0"/>
              </a:rPr>
              <a:t>DIFFERENTS MODULES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625" y="3544865"/>
            <a:ext cx="6133193" cy="193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187891" y="2655518"/>
            <a:ext cx="635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Lorsque le fichier est en rouge , c’est qu’il est en cours de traitement au sein de votre OT.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Et donc pour ce fichier vous n’aurez pas accès à l’ensemble des modules.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Ils seront  tous visibles uniquement  lorsque la tarification est clôturée et que le fichier sera en noir.</a:t>
            </a:r>
          </a:p>
          <a:p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èche vers le bas 26"/>
          <p:cNvSpPr/>
          <p:nvPr/>
        </p:nvSpPr>
        <p:spPr>
          <a:xfrm rot="5400000">
            <a:off x="1850275" y="3648655"/>
            <a:ext cx="195046" cy="6137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02" y="5932835"/>
            <a:ext cx="6435292" cy="39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365342" y="5486400"/>
            <a:ext cx="669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Cliquez sur le mois qui vous intéresse.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Le tableau ci-dessous va apparaître . </a:t>
            </a:r>
          </a:p>
          <a:p>
            <a:endParaRPr lang="fr-FR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3913" y="374737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1°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8998" y="5427946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1°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043890" y="3634085"/>
            <a:ext cx="6780844" cy="19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80" y="1410195"/>
            <a:ext cx="5915025" cy="36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98" y="5010019"/>
            <a:ext cx="1519935" cy="60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3328" y="6070491"/>
            <a:ext cx="1521161" cy="51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511" y="7388724"/>
            <a:ext cx="1537396" cy="5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8832" y="8675905"/>
            <a:ext cx="1699847" cy="5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7935" y="9312645"/>
            <a:ext cx="1780065" cy="59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891431" y="5198300"/>
            <a:ext cx="4684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Détail par mutuelle.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3179" y="6200382"/>
            <a:ext cx="2954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Consultez les anciennes ordonnances 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6785" y="7528140"/>
            <a:ext cx="1569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Refus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pharmanet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9078" y="187890"/>
            <a:ext cx="6699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Cliquez ensuite sur le module qui vous intéresse à savoir : détail , rechercher, récapitulatif 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312" y="112734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2°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 rot="10800000">
            <a:off x="801665" y="5549031"/>
            <a:ext cx="363255" cy="5761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 rot="10800000">
            <a:off x="1958234" y="6642970"/>
            <a:ext cx="363255" cy="5761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 rot="10800000">
            <a:off x="3037561" y="7935238"/>
            <a:ext cx="363255" cy="5761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7556" y="5743184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2°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8651" y="5812076"/>
            <a:ext cx="4405744" cy="1540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3181" y="613938"/>
            <a:ext cx="63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Vous avez la possibilité de visualiser le détail de votre tarification par fédération en cliquant sur le bouton « Détail » .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Visible uniquement  lorsque la tarification est clôturée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fr-BE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 descr="Une image contenant table&#10;&#10;Description générée automatiquement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2697" y="1105418"/>
            <a:ext cx="6055577" cy="28903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41" y="0"/>
            <a:ext cx="1519935" cy="60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4181" y="5085567"/>
            <a:ext cx="3440733" cy="482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95292" y="4355783"/>
            <a:ext cx="6430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fr-BE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Vous avez un module de recherche d’une ou plusieurs ordonnances spécifiques en cliquant sur le bouton « Recherche ». Ce module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est accessible même lorsque la tarification n’est pas clôturée 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  <a:endParaRPr kumimoji="0" lang="fr-BE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460" y="4041275"/>
            <a:ext cx="1521161" cy="51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91848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1656</TotalTime>
  <Words>927</Words>
  <Application>Microsoft Office PowerPoint</Application>
  <PresentationFormat>Format A4 (210 x 297 mm)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Union Royale Pharmaceutique Charleroi</dc:creator>
  <cp:lastModifiedBy>urpc-admin</cp:lastModifiedBy>
  <cp:revision>40</cp:revision>
  <dcterms:created xsi:type="dcterms:W3CDTF">2021-07-03T09:53:02Z</dcterms:created>
  <dcterms:modified xsi:type="dcterms:W3CDTF">2022-04-08T07:34:07Z</dcterms:modified>
</cp:coreProperties>
</file>